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308" r:id="rId2"/>
    <p:sldId id="309" r:id="rId3"/>
    <p:sldId id="310" r:id="rId4"/>
    <p:sldId id="311" r:id="rId5"/>
    <p:sldId id="312" r:id="rId6"/>
    <p:sldId id="317" r:id="rId7"/>
    <p:sldId id="303" r:id="rId8"/>
    <p:sldId id="302" r:id="rId9"/>
    <p:sldId id="304" r:id="rId10"/>
    <p:sldId id="305" r:id="rId11"/>
    <p:sldId id="321" r:id="rId12"/>
    <p:sldId id="307" r:id="rId13"/>
    <p:sldId id="318" r:id="rId14"/>
    <p:sldId id="319" r:id="rId15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>
        <p:scale>
          <a:sx n="99" d="100"/>
          <a:sy n="99" d="100"/>
        </p:scale>
        <p:origin x="-474" y="-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90000"/>
                    </a14:imgEffect>
                    <a14:imgEffect>
                      <a14:brightnessContrast bright="-2000" contras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49BBD7-F9EB-4152-A920-E48AA7CA647A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5DB110-77D9-4151-85E9-0FEA0D7C77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348880"/>
            <a:ext cx="9906000" cy="8640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152800" y="2276872"/>
            <a:ext cx="37539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Техпром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 компаний </a:t>
            </a:r>
          </a:p>
          <a:p>
            <a:pPr algn="ctr"/>
            <a:endParaRPr lang="ru-RU" sz="2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 descr="title_new_latest_ru.png"/>
          <p:cNvPicPr>
            <a:picLocks noChangeAspect="1"/>
          </p:cNvPicPr>
          <p:nvPr/>
        </p:nvPicPr>
        <p:blipFill>
          <a:blip r:embed="rId2"/>
          <a:srcRect l="2343" t="15000" r="81250" b="15000"/>
          <a:stretch>
            <a:fillRect/>
          </a:stretch>
        </p:blipFill>
        <p:spPr>
          <a:xfrm>
            <a:off x="1306238" y="5977880"/>
            <a:ext cx="1000132" cy="666754"/>
          </a:xfrm>
          <a:prstGeom prst="rect">
            <a:avLst/>
          </a:prstGeom>
        </p:spPr>
      </p:pic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3"/>
          <a:srcRect l="2344" t="17638" r="82441" b="17638"/>
          <a:stretch>
            <a:fillRect/>
          </a:stretch>
        </p:blipFill>
        <p:spPr bwMode="auto">
          <a:xfrm>
            <a:off x="304242" y="5977312"/>
            <a:ext cx="1001995" cy="666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0AAFD0-CF3A-410C-BE94-8BB930A8C9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9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944888" y="1052736"/>
            <a:ext cx="56886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altLang="ru-RU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893" y="1560638"/>
            <a:ext cx="4354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Гидропривод системы верхнего привода, гидроцилиндры системы верхнего привода.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Гидравлические исполнительные механизмы: домкраты,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гидроцилинд-ры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гидроцилиндры телескопические. Предназначены для приведения в движение элементов буровых установок.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\\server-ekb2\Общие документы\ТЕХПРОМ\Сотрудники\ПМ\Крутиков\СЖС\презентация\АГ Сургут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69" y="1948282"/>
            <a:ext cx="2891756" cy="3600000"/>
          </a:xfrm>
          <a:prstGeom prst="rect">
            <a:avLst/>
          </a:prstGeom>
          <a:noFill/>
        </p:spPr>
      </p:pic>
      <p:pic>
        <p:nvPicPr>
          <p:cNvPr id="14" name="Picture 2" descr="\\server-ekb2\Общие документы\ТЕХПРОМ\Сотрудники\ПМ\Крутиков\СЖС\презентация\ТП.ГЦ.01.00.000 СБ Домкрат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569" y="1917032"/>
            <a:ext cx="1438251" cy="36000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5347957-C528-4876-9E77-66E2E9728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pic>
        <p:nvPicPr>
          <p:cNvPr id="11" name="Рисунок 10" descr="title_new_latest_ru.png">
            <a:extLst>
              <a:ext uri="{FF2B5EF4-FFF2-40B4-BE49-F238E27FC236}">
                <a16:creationId xmlns:a16="http://schemas.microsoft.com/office/drawing/2014/main" xmlns="" id="{4C121219-ECE8-4C40-B067-F91CBE79E6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43" t="15000" r="81250" b="15000"/>
          <a:stretch>
            <a:fillRect/>
          </a:stretch>
        </p:blipFill>
        <p:spPr>
          <a:xfrm>
            <a:off x="299069" y="5977880"/>
            <a:ext cx="1000132" cy="66675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8683A06-4742-4D9E-8AE2-A041C0F9F89D}"/>
              </a:ext>
            </a:extLst>
          </p:cNvPr>
          <p:cNvSpPr/>
          <p:nvPr/>
        </p:nvSpPr>
        <p:spPr>
          <a:xfrm>
            <a:off x="0" y="4679"/>
            <a:ext cx="959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УЗЛЫ ГИДРОСИСТЕМЫ ДЛЯ СТАЦИОНАРНЫХ И МОБИЛЬНЫХ </a:t>
            </a:r>
            <a:endParaRPr lang="en-US" altLang="ru-RU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alt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БУРОВЫХ УСТАНОВОК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D34BF3-34BA-4DA3-928F-75B68EBB6485}"/>
              </a:ext>
            </a:extLst>
          </p:cNvPr>
          <p:cNvSpPr txBox="1"/>
          <p:nvPr/>
        </p:nvSpPr>
        <p:spPr>
          <a:xfrm>
            <a:off x="299069" y="912351"/>
            <a:ext cx="9242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Агрегаты гидравлические и станции гидропривода предназначены для управления гидравлическими исполнительными механизмами оборудования различного технологического назначения.</a:t>
            </a:r>
          </a:p>
          <a:p>
            <a:endParaRPr lang="ru-RU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4B5B6B-E4B2-429A-A953-F0280E2B13FF}"/>
              </a:ext>
            </a:extLst>
          </p:cNvPr>
          <p:cNvSpPr txBox="1"/>
          <p:nvPr/>
        </p:nvSpPr>
        <p:spPr>
          <a:xfrm>
            <a:off x="3489893" y="4480359"/>
            <a:ext cx="4275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Данное оборудование успешно применяется на буровых установках производства ООО «Уралмаш НГО Холдинг».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4003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3"/>
          <p:cNvSpPr txBox="1">
            <a:spLocks/>
          </p:cNvSpPr>
          <p:nvPr/>
        </p:nvSpPr>
        <p:spPr bwMode="auto">
          <a:xfrm>
            <a:off x="-20453" y="94577"/>
            <a:ext cx="9906000" cy="360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ЭЛЕКТРОГИДРАВЛИЧЕСКИЕ СЕРВОПРИВОДЫ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9"/>
          <a:stretch/>
        </p:blipFill>
        <p:spPr bwMode="auto">
          <a:xfrm>
            <a:off x="0" y="2445588"/>
            <a:ext cx="9901146" cy="33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18199" y="805989"/>
            <a:ext cx="9264748" cy="1257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Многофункциональные электрогидравлические сервоприводы.</a:t>
            </a:r>
          </a:p>
          <a:p>
            <a:pPr algn="l"/>
            <a:r>
              <a:rPr lang="ru-RU" alt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Предназначены для применения в системах нагружения при проведении натурных статических, повторно-статических и ресурсных испытаний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214CEDA-7CD8-47F3-A012-B69331247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pic>
        <p:nvPicPr>
          <p:cNvPr id="11" name="Picture 2" descr=" ">
            <a:extLst>
              <a:ext uri="{FF2B5EF4-FFF2-40B4-BE49-F238E27FC236}">
                <a16:creationId xmlns:a16="http://schemas.microsoft.com/office/drawing/2014/main" xmlns="" id="{5843CFEC-E603-43F6-AFF1-89E3B6E08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512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0" y="1310517"/>
            <a:ext cx="3923492" cy="43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35000"/>
              </a:lnSpc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Стенд ресурсных испытаний «изделия 45» 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ФГУП «</a:t>
            </a:r>
            <a:r>
              <a:rPr lang="ru-RU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СибНИА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им. С.А. Чаплыгина»</a:t>
            </a:r>
            <a:endParaRPr lang="ru-RU" alt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lnSpc>
                <a:spcPct val="135000"/>
              </a:lnSpc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Стенд ресурсных испытаний самолета</a:t>
            </a:r>
            <a:r>
              <a:rPr lang="en-US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Sukhoi </a:t>
            </a:r>
            <a:r>
              <a:rPr lang="en-US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Superjet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100 </a:t>
            </a:r>
            <a:endParaRPr 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35000"/>
              </a:lnSpc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ФГУП «</a:t>
            </a:r>
            <a:r>
              <a:rPr lang="ru-RU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СибНИА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им. С.А. Чаплыгина»</a:t>
            </a:r>
          </a:p>
          <a:p>
            <a:pPr marL="285750" indent="-285750" algn="l">
              <a:lnSpc>
                <a:spcPct val="135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Стенд для ресурсных испытаний планера самолета Ил-476. </a:t>
            </a:r>
          </a:p>
          <a:p>
            <a:pPr algn="l">
              <a:lnSpc>
                <a:spcPct val="135000"/>
              </a:lnSpc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ФГУП «ЦАГИ им. Н.Е. Жуковского»</a:t>
            </a:r>
          </a:p>
          <a:p>
            <a:pPr marL="285750" indent="-285750" algn="l">
              <a:lnSpc>
                <a:spcPct val="135000"/>
              </a:lnSpc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Различные элементы фюзеляжа и планер самолета МС-21. </a:t>
            </a:r>
          </a:p>
          <a:p>
            <a:pPr marL="285750" indent="-285750" algn="l">
              <a:lnSpc>
                <a:spcPct val="135000"/>
              </a:lnSpc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ФГУП «ЦАГИ им. Н.Е. Жуковского»</a:t>
            </a: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alt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lnSpc>
                <a:spcPct val="135000"/>
              </a:lnSpc>
              <a:buFont typeface="Wingdings" pitchFamily="2" charset="2"/>
              <a:buChar char="§"/>
            </a:pP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Стенд испытания фюзеляжа самолета </a:t>
            </a:r>
            <a:r>
              <a:rPr lang="en-US" altLang="ru-RU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Sukhoi</a:t>
            </a:r>
            <a:r>
              <a:rPr lang="en-US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ru-RU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Superjet</a:t>
            </a:r>
            <a:r>
              <a:rPr lang="en-US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100LR. </a:t>
            </a:r>
            <a:endParaRPr lang="ru-RU" alt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l">
              <a:lnSpc>
                <a:spcPct val="135000"/>
              </a:lnSpc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ФГУП «ЦАГИ им. Н.Е. Жуковского»</a:t>
            </a:r>
            <a:r>
              <a:rPr lang="ru-RU" alt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alt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2644" y="1308695"/>
            <a:ext cx="598250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3"/>
          <p:cNvSpPr txBox="1">
            <a:spLocks/>
          </p:cNvSpPr>
          <p:nvPr/>
        </p:nvSpPr>
        <p:spPr bwMode="auto">
          <a:xfrm>
            <a:off x="0" y="94776"/>
            <a:ext cx="9906000" cy="360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НАГРУЖЕНИЯ ДЛЯ ИСПЫТАТЕЛЬНЫХ СТЕНДОВ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054AE62-E572-4A2E-86E4-587773058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pic>
        <p:nvPicPr>
          <p:cNvPr id="11" name="Picture 2" descr=" ">
            <a:extLst>
              <a:ext uri="{FF2B5EF4-FFF2-40B4-BE49-F238E27FC236}">
                <a16:creationId xmlns:a16="http://schemas.microsoft.com/office/drawing/2014/main" xmlns="" id="{72827448-7E51-425E-B198-22C55FF8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C3D146-04C3-4FEE-B240-6F74F2D1DBCD}"/>
              </a:ext>
            </a:extLst>
          </p:cNvPr>
          <p:cNvSpPr txBox="1"/>
          <p:nvPr/>
        </p:nvSpPr>
        <p:spPr>
          <a:xfrm>
            <a:off x="304242" y="741840"/>
            <a:ext cx="929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Некоторые реализованные проекты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324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86F479E-A5F3-43FB-B12A-5D61026FCD62}"/>
              </a:ext>
            </a:extLst>
          </p:cNvPr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94638"/>
            <a:ext cx="9505056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ПРИМЕНЕНИЕ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" t="443" r="4303"/>
          <a:stretch>
            <a:fillRect/>
          </a:stretch>
        </p:blipFill>
        <p:spPr>
          <a:xfrm>
            <a:off x="255764" y="1817006"/>
            <a:ext cx="2160000" cy="25923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6237" y="4408809"/>
            <a:ext cx="216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Узлы гидросистемы для нефтегазового комплекса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5586" y="4408809"/>
            <a:ext cx="216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Гидравлическое оборудование для систем верхнего привода буровых установок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88208" y="4403677"/>
            <a:ext cx="21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Гидроприводы механизации шлюзов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8532" y="4403677"/>
            <a:ext cx="21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Электрогидравли-ческие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приводы (ЭГП) для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шаровых кранов </a:t>
            </a: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DN300-1400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026" name="Picture 2" descr="Z:\Проект-менеджеры\Мушкин П.С\Фото из ком-ки в г.Пенза 28.03-02.04.2017\обвязка 1400\20170331_1759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r="2187"/>
          <a:stretch/>
        </p:blipFill>
        <p:spPr bwMode="auto">
          <a:xfrm>
            <a:off x="5074474" y="1816446"/>
            <a:ext cx="2160000" cy="25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title_new_latest_ru.png"/>
          <p:cNvPicPr>
            <a:picLocks noChangeAspect="1"/>
          </p:cNvPicPr>
          <p:nvPr/>
        </p:nvPicPr>
        <p:blipFill>
          <a:blip r:embed="rId4"/>
          <a:srcRect l="2343" t="15000" r="81250" b="15000"/>
          <a:stretch>
            <a:fillRect/>
          </a:stretch>
        </p:blipFill>
        <p:spPr>
          <a:xfrm>
            <a:off x="1306238" y="5977880"/>
            <a:ext cx="1000132" cy="666754"/>
          </a:xfrm>
          <a:prstGeom prst="rect">
            <a:avLst/>
          </a:prstGeom>
        </p:spPr>
      </p:pic>
      <p:pic>
        <p:nvPicPr>
          <p:cNvPr id="26" name="Picture 2" descr=" "/>
          <p:cNvPicPr>
            <a:picLocks noChangeAspect="1" noChangeArrowheads="1"/>
          </p:cNvPicPr>
          <p:nvPr/>
        </p:nvPicPr>
        <p:blipFill>
          <a:blip r:embed="rId5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  <p:pic>
        <p:nvPicPr>
          <p:cNvPr id="3" name="Picture 2" descr="C:\_DOC\3.Презентации\IMG_20180106_1316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8" r="4286" b="3424"/>
          <a:stretch/>
        </p:blipFill>
        <p:spPr bwMode="auto">
          <a:xfrm>
            <a:off x="2671528" y="1816447"/>
            <a:ext cx="2160000" cy="25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_DOC\3.Презентации\DSC013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1776" r="62660" b="8846"/>
          <a:stretch/>
        </p:blipFill>
        <p:spPr bwMode="auto">
          <a:xfrm>
            <a:off x="7492575" y="1816446"/>
            <a:ext cx="2160000" cy="2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C54491E-7FA6-4941-B593-133EBB64EF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7B981FB-902A-43FD-8A14-299C722BE73A}"/>
              </a:ext>
            </a:extLst>
          </p:cNvPr>
          <p:cNvSpPr txBox="1"/>
          <p:nvPr/>
        </p:nvSpPr>
        <p:spPr>
          <a:xfrm>
            <a:off x="200472" y="653831"/>
            <a:ext cx="95050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 компаний ТЕХПРОМ так же работает на рынке бурового, нефтегазового и другого электрогидравлического оборудования</a:t>
            </a:r>
          </a:p>
          <a:p>
            <a:pPr algn="just"/>
            <a:endParaRPr lang="ru-RU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Некоторые реализованные проекты</a:t>
            </a:r>
          </a:p>
          <a:p>
            <a:endParaRPr lang="ru-RU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5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4174" y="242886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Группа компаний ТЕХПРОМ</a:t>
            </a:r>
          </a:p>
          <a:p>
            <a:pPr algn="ctr"/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www.techprom.net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+7 (343) 220 82 96 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</a:t>
            </a:r>
            <a:r>
              <a:rPr lang="en-US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220 83 98</a:t>
            </a:r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D0F65D-2464-42C6-B70A-9840C4BC2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pic>
        <p:nvPicPr>
          <p:cNvPr id="9" name="Рисунок 8" descr="title_new_latest_ru.png">
            <a:extLst>
              <a:ext uri="{FF2B5EF4-FFF2-40B4-BE49-F238E27FC236}">
                <a16:creationId xmlns:a16="http://schemas.microsoft.com/office/drawing/2014/main" xmlns="" id="{9C70CFB0-99DE-4D1E-8563-9F5470D929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3" t="15000" r="81250" b="15000"/>
          <a:stretch>
            <a:fillRect/>
          </a:stretch>
        </p:blipFill>
        <p:spPr>
          <a:xfrm>
            <a:off x="1306238" y="5977880"/>
            <a:ext cx="1000132" cy="666754"/>
          </a:xfrm>
          <a:prstGeom prst="rect">
            <a:avLst/>
          </a:prstGeom>
        </p:spPr>
      </p:pic>
      <p:pic>
        <p:nvPicPr>
          <p:cNvPr id="10" name="Picture 2" descr=" ">
            <a:extLst>
              <a:ext uri="{FF2B5EF4-FFF2-40B4-BE49-F238E27FC236}">
                <a16:creationId xmlns:a16="http://schemas.microsoft.com/office/drawing/2014/main" xmlns="" id="{78DB41F5-9541-4677-8C3C-4C0DFD6A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F8D86F-1D3B-4AF0-AB2C-49E938AB0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617931"/>
            <a:ext cx="9907200" cy="5189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9459"/>
            <a:ext cx="280831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КОМПАНИИ</a:t>
            </a:r>
          </a:p>
        </p:txBody>
      </p:sp>
      <p:pic>
        <p:nvPicPr>
          <p:cNvPr id="11" name="Рисунок 10" descr="title_new_latest_ru.png"/>
          <p:cNvPicPr>
            <a:picLocks noChangeAspect="1"/>
          </p:cNvPicPr>
          <p:nvPr/>
        </p:nvPicPr>
        <p:blipFill>
          <a:blip r:embed="rId3"/>
          <a:srcRect l="2343" t="15000" r="81250" b="15000"/>
          <a:stretch>
            <a:fillRect/>
          </a:stretch>
        </p:blipFill>
        <p:spPr>
          <a:xfrm>
            <a:off x="1306238" y="5977880"/>
            <a:ext cx="1000132" cy="666754"/>
          </a:xfrm>
          <a:prstGeom prst="rect">
            <a:avLst/>
          </a:prstGeom>
        </p:spPr>
      </p:pic>
      <p:pic>
        <p:nvPicPr>
          <p:cNvPr id="15" name="Picture 2" descr=" "/>
          <p:cNvPicPr>
            <a:picLocks noChangeAspect="1" noChangeArrowheads="1"/>
          </p:cNvPicPr>
          <p:nvPr/>
        </p:nvPicPr>
        <p:blipFill>
          <a:blip r:embed="rId4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775E1E5-00EB-41C1-9B21-CC45EEEAA1EB}"/>
              </a:ext>
            </a:extLst>
          </p:cNvPr>
          <p:cNvSpPr/>
          <p:nvPr/>
        </p:nvSpPr>
        <p:spPr>
          <a:xfrm>
            <a:off x="0" y="623417"/>
            <a:ext cx="9906000" cy="5184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xmlns="" id="{1FBB838E-CDAE-4178-A1C6-83EC72E17D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2400" y="1050583"/>
            <a:ext cx="90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Группа компаний ТЕХПРОМ работает на рынке электро-гидравлического оборудования  с 2005 года. За более чем 10-ти летний период работы был освоен полный технологический цикл производства от расчетов и проектирования, до выпуска серийной продукции.</a:t>
            </a:r>
            <a:endParaRPr lang="ru-RU" sz="18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446688-F1C0-49DB-A063-595FE5EFE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1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472" y="1049238"/>
            <a:ext cx="507209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Это стало возможным благодаря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соб-ственным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конструкторскому и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технологичес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-кому бюро общей численностью более 60 человек, двум производственным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площад-кам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расположенным в г. Нижний Тагил и в г. Челябинск с общей численностью более 180 специалистов.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4577"/>
            <a:ext cx="280831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КОМПАНИИ</a:t>
            </a:r>
          </a:p>
        </p:txBody>
      </p:sp>
      <p:pic>
        <p:nvPicPr>
          <p:cNvPr id="8" name="Picture 2" descr="E:\__новая структура\3.Презентации\Завод обработанное\_MG_98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2" y="3717028"/>
            <a:ext cx="2700000" cy="180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__новая структура\3.Презентации\Завод обработанное\_MG_9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18" y="3717028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__новая структура\3.Презентации\Завод обработанное\_MG_9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00" y="3717028"/>
            <a:ext cx="2700000" cy="17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:\__новая структура\3.Презентации\Завод обработанное\_MG_9895-Edi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23734"/>
          <a:stretch/>
        </p:blipFill>
        <p:spPr bwMode="auto">
          <a:xfrm>
            <a:off x="6615285" y="886965"/>
            <a:ext cx="2700000" cy="25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title_new_latest_ru.png"/>
          <p:cNvPicPr>
            <a:picLocks noChangeAspect="1"/>
          </p:cNvPicPr>
          <p:nvPr/>
        </p:nvPicPr>
        <p:blipFill>
          <a:blip r:embed="rId6"/>
          <a:srcRect l="2343" t="15000" r="81250" b="15000"/>
          <a:stretch>
            <a:fillRect/>
          </a:stretch>
        </p:blipFill>
        <p:spPr>
          <a:xfrm>
            <a:off x="1306238" y="5977880"/>
            <a:ext cx="1000132" cy="666754"/>
          </a:xfrm>
          <a:prstGeom prst="rect">
            <a:avLst/>
          </a:prstGeom>
        </p:spPr>
      </p:pic>
      <p:pic>
        <p:nvPicPr>
          <p:cNvPr id="15" name="Picture 2" descr=" "/>
          <p:cNvPicPr>
            <a:picLocks noChangeAspect="1" noChangeArrowheads="1"/>
          </p:cNvPicPr>
          <p:nvPr/>
        </p:nvPicPr>
        <p:blipFill>
          <a:blip r:embed="rId7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E7D1E5-C54C-47B4-8EED-5CC37B1807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967" y="1036886"/>
            <a:ext cx="4903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и проектирование</a:t>
            </a:r>
          </a:p>
          <a:p>
            <a:pPr marL="285750" indent="-285750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121205, г. Москва, Инновационный центр Сколково, ул. Большой бульвар, д. 42, корп.1</a:t>
            </a:r>
            <a:endParaRPr lang="en-US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609600"/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/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и проектирование</a:t>
            </a:r>
          </a:p>
          <a:p>
            <a:pPr marL="285750" indent="-285750"/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620142, г.Екатеринбург, ул.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Цвиллинга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д.7/Щ-276</a:t>
            </a:r>
          </a:p>
          <a:p>
            <a:pPr marL="895350"/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/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Производство и проектирование</a:t>
            </a:r>
          </a:p>
          <a:p>
            <a:pPr marL="285750" indent="-285750"/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622031, г.Нижний Тагил, ул. Героев Труда, 7</a:t>
            </a:r>
          </a:p>
          <a:p>
            <a:pPr marL="895350"/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/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Производство и проектирование</a:t>
            </a:r>
          </a:p>
          <a:p>
            <a:pPr marL="285750" indent="-285750"/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454075, г. Челябинск, ул. Линейная, 69</a:t>
            </a:r>
          </a:p>
        </p:txBody>
      </p:sp>
      <p:pic>
        <p:nvPicPr>
          <p:cNvPr id="11" name="Рисунок 10" descr="Без имени-2.gif"/>
          <p:cNvPicPr>
            <a:picLocks noChangeAspect="1"/>
          </p:cNvPicPr>
          <p:nvPr/>
        </p:nvPicPr>
        <p:blipFill>
          <a:blip r:embed="rId2" cstate="print"/>
          <a:srcRect r="8859"/>
          <a:stretch>
            <a:fillRect/>
          </a:stretch>
        </p:blipFill>
        <p:spPr>
          <a:xfrm>
            <a:off x="5529064" y="1268760"/>
            <a:ext cx="4104456" cy="4046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4577"/>
            <a:ext cx="280831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 КОМПАНИИ</a:t>
            </a:r>
          </a:p>
        </p:txBody>
      </p:sp>
      <p:pic>
        <p:nvPicPr>
          <p:cNvPr id="10" name="Рисунок 9" descr="title_new_latest_ru.png"/>
          <p:cNvPicPr>
            <a:picLocks noChangeAspect="1"/>
          </p:cNvPicPr>
          <p:nvPr/>
        </p:nvPicPr>
        <p:blipFill>
          <a:blip r:embed="rId3"/>
          <a:srcRect l="2343" t="15000" r="81250" b="15000"/>
          <a:stretch>
            <a:fillRect/>
          </a:stretch>
        </p:blipFill>
        <p:spPr>
          <a:xfrm>
            <a:off x="1306238" y="5977880"/>
            <a:ext cx="1000132" cy="666754"/>
          </a:xfrm>
          <a:prstGeom prst="rect">
            <a:avLst/>
          </a:prstGeom>
        </p:spPr>
      </p:pic>
      <p:pic>
        <p:nvPicPr>
          <p:cNvPr id="13" name="Picture 2" descr=" "/>
          <p:cNvPicPr>
            <a:picLocks noChangeAspect="1" noChangeArrowheads="1"/>
          </p:cNvPicPr>
          <p:nvPr/>
        </p:nvPicPr>
        <p:blipFill>
          <a:blip r:embed="rId4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F8B0FD8-7E6D-4F91-AAF2-30AAABD545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1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6275"/>
            <a:ext cx="9906000" cy="519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464" y="717403"/>
            <a:ext cx="4111010" cy="4460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Подразделение г. Нижний Тагил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S = 15000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м²</a:t>
            </a:r>
          </a:p>
          <a:p>
            <a:pPr marL="542925" indent="-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Заготовка</a:t>
            </a:r>
          </a:p>
          <a:p>
            <a:pPr marL="542925" indent="-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Механическая обработка</a:t>
            </a:r>
          </a:p>
          <a:p>
            <a:pPr marL="542925" indent="-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Термообработка</a:t>
            </a:r>
          </a:p>
          <a:p>
            <a:pPr marL="542925" indent="-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Сварка</a:t>
            </a:r>
          </a:p>
          <a:p>
            <a:pPr marL="542925" indent="-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Подготовка и покраска</a:t>
            </a:r>
          </a:p>
          <a:p>
            <a:pPr marL="542925" indent="-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Сборка</a:t>
            </a:r>
          </a:p>
          <a:p>
            <a:pPr marL="542925" indent="-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Стендовое оборудование и испытания готовой продукции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Подразделение г. Челябинск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S =</a:t>
            </a: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960 м²</a:t>
            </a:r>
          </a:p>
          <a:p>
            <a:pPr marL="542925" indent="-361950">
              <a:lnSpc>
                <a:spcPct val="120000"/>
              </a:lnSpc>
              <a:buFont typeface="Wingdings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Изготовление электрического </a:t>
            </a:r>
          </a:p>
          <a:p>
            <a:pPr marL="542925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оборудования и </a:t>
            </a:r>
          </a:p>
          <a:p>
            <a:pPr marL="542925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автоматизированных систем </a:t>
            </a:r>
          </a:p>
          <a:p>
            <a:pPr marL="542925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управления (АСУ)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4638"/>
            <a:ext cx="280831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ПРОИЗВОДСТВО</a:t>
            </a:r>
          </a:p>
        </p:txBody>
      </p:sp>
      <p:pic>
        <p:nvPicPr>
          <p:cNvPr id="11" name="Рисунок 10" descr="title_new_latest_ru.png"/>
          <p:cNvPicPr>
            <a:picLocks noChangeAspect="1"/>
          </p:cNvPicPr>
          <p:nvPr/>
        </p:nvPicPr>
        <p:blipFill>
          <a:blip r:embed="rId3"/>
          <a:srcRect l="2343" t="15000" r="81250" b="15000"/>
          <a:stretch>
            <a:fillRect/>
          </a:stretch>
        </p:blipFill>
        <p:spPr>
          <a:xfrm>
            <a:off x="1306238" y="5977880"/>
            <a:ext cx="1000132" cy="666754"/>
          </a:xfrm>
          <a:prstGeom prst="rect">
            <a:avLst/>
          </a:prstGeom>
        </p:spPr>
      </p:pic>
      <p:pic>
        <p:nvPicPr>
          <p:cNvPr id="12" name="Picture 2" descr=" "/>
          <p:cNvPicPr>
            <a:picLocks noChangeAspect="1" noChangeArrowheads="1"/>
          </p:cNvPicPr>
          <p:nvPr/>
        </p:nvPicPr>
        <p:blipFill>
          <a:blip r:embed="rId4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1F325F-BA78-4114-8E3B-6BCC72F73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8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3" descr="Z:\ТЕХПРОМ\ПРОМПЛОЩАДКА (фото-видео)\Завод обработанное\_MG_02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0055" y="933263"/>
            <a:ext cx="2592000" cy="21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8843" y="560221"/>
            <a:ext cx="6394581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Механическая обработка на современном оборудовании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5956" y="3143150"/>
            <a:ext cx="1954087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Термообработка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08" y="3507114"/>
            <a:ext cx="2592000" cy="21875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0055" y="3507115"/>
            <a:ext cx="2592000" cy="21875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6260" y="3143150"/>
            <a:ext cx="1157223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Сварка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51985" y="3143150"/>
            <a:ext cx="1062878" cy="356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Сборка</a:t>
            </a:r>
          </a:p>
        </p:txBody>
      </p:sp>
      <p:pic>
        <p:nvPicPr>
          <p:cNvPr id="17" name="Рисунок 16" descr="title_new_latest_ru.png"/>
          <p:cNvPicPr>
            <a:picLocks noChangeAspect="1"/>
          </p:cNvPicPr>
          <p:nvPr/>
        </p:nvPicPr>
        <p:blipFill>
          <a:blip r:embed="rId5"/>
          <a:srcRect l="2343" t="15000" r="81250" b="15000"/>
          <a:stretch>
            <a:fillRect/>
          </a:stretch>
        </p:blipFill>
        <p:spPr>
          <a:xfrm>
            <a:off x="1306238" y="5977880"/>
            <a:ext cx="1000132" cy="666754"/>
          </a:xfrm>
          <a:prstGeom prst="rect">
            <a:avLst/>
          </a:prstGeom>
        </p:spPr>
      </p:pic>
      <p:pic>
        <p:nvPicPr>
          <p:cNvPr id="18" name="Picture 2" descr=" "/>
          <p:cNvPicPr>
            <a:picLocks noChangeAspect="1" noChangeArrowheads="1"/>
          </p:cNvPicPr>
          <p:nvPr/>
        </p:nvPicPr>
        <p:blipFill>
          <a:blip r:embed="rId6"/>
          <a:srcRect l="2344" t="17638" r="82441" b="17638"/>
          <a:stretch>
            <a:fillRect/>
          </a:stretch>
        </p:blipFill>
        <p:spPr bwMode="auto">
          <a:xfrm>
            <a:off x="304242" y="5971375"/>
            <a:ext cx="1001995" cy="666000"/>
          </a:xfrm>
          <a:prstGeom prst="rect">
            <a:avLst/>
          </a:prstGeom>
          <a:noFill/>
        </p:spPr>
      </p:pic>
      <p:pic>
        <p:nvPicPr>
          <p:cNvPr id="20" name="Объект 10">
            <a:extLst>
              <a:ext uri="{FF2B5EF4-FFF2-40B4-BE49-F238E27FC236}">
                <a16:creationId xmlns:a16="http://schemas.microsoft.com/office/drawing/2014/main" xmlns="" id="{545E769A-C557-43B9-AB08-E72981A551C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22"/>
          <a:stretch/>
        </p:blipFill>
        <p:spPr>
          <a:xfrm>
            <a:off x="486308" y="923234"/>
            <a:ext cx="2592000" cy="2187551"/>
          </a:xfrm>
          <a:prstGeom prst="rect">
            <a:avLst/>
          </a:prstGeom>
        </p:spPr>
      </p:pic>
      <p:pic>
        <p:nvPicPr>
          <p:cNvPr id="19" name="Объект 7">
            <a:extLst>
              <a:ext uri="{FF2B5EF4-FFF2-40B4-BE49-F238E27FC236}">
                <a16:creationId xmlns:a16="http://schemas.microsoft.com/office/drawing/2014/main" xmlns="" id="{A6D3CEFC-2E5B-486C-9D0E-F5FF4FB69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0"/>
          <a:stretch/>
        </p:blipFill>
        <p:spPr>
          <a:xfrm>
            <a:off x="3614110" y="933263"/>
            <a:ext cx="2592000" cy="21875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34A2B17-9BAA-4453-ACE9-E309CCE572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673CEE-3E83-40E5-9BBA-B5DFE2267ACF}"/>
              </a:ext>
            </a:extLst>
          </p:cNvPr>
          <p:cNvSpPr txBox="1"/>
          <p:nvPr/>
        </p:nvSpPr>
        <p:spPr>
          <a:xfrm>
            <a:off x="0" y="94577"/>
            <a:ext cx="2808312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D9B9D5-0655-4B6B-AC16-E913D37E3D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10" y="3507114"/>
            <a:ext cx="2592000" cy="21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4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219" y="2002711"/>
            <a:ext cx="558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Одним из продуктов нашей компании являются приводы электрогидравлические для шаровых кранов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DN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300-1400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PN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до 16,0 МПа. Приводы успешно прошли натурные испытания на полигоне «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Саратоворгдиагностика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филиала ОАО «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Оргэнергогаз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 и на данный момент проходят процедуру оформления </a:t>
            </a:r>
            <a:r>
              <a:rPr lang="ru-RU" sz="16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докумен-тов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по включению в Реестр ПАО «Газпром»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219" y="1165623"/>
            <a:ext cx="473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Электрогидравлические приводы </a:t>
            </a:r>
          </a:p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шаровых кранов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6243" y="1165623"/>
            <a:ext cx="3761517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98788"/>
            <a:ext cx="7765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ОБОРУДОВАНИЕ ДЛЯ МАГИСТРАЛЬНЫХ ГАЗОПРОВОДОВ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9118D41-FA8A-444C-9408-00779EF74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pic>
        <p:nvPicPr>
          <p:cNvPr id="13" name="Рисунок 12" descr="title_new_latest_ru.png">
            <a:extLst>
              <a:ext uri="{FF2B5EF4-FFF2-40B4-BE49-F238E27FC236}">
                <a16:creationId xmlns:a16="http://schemas.microsoft.com/office/drawing/2014/main" xmlns="" id="{D4EE2C65-9A78-4AA8-A531-7035A39EC7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3" t="15000" r="81250" b="15000"/>
          <a:stretch>
            <a:fillRect/>
          </a:stretch>
        </p:blipFill>
        <p:spPr>
          <a:xfrm>
            <a:off x="299069" y="5977880"/>
            <a:ext cx="1000132" cy="6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26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260" y="1566371"/>
            <a:ext cx="59256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361950"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срабатывания при отсутствии электроснабжения</a:t>
            </a:r>
          </a:p>
          <a:p>
            <a:pPr marL="542925" indent="-361950"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Низкая потребляемая электрическая мощность и низкие пусковые токи</a:t>
            </a:r>
          </a:p>
          <a:p>
            <a:pPr marL="542925" indent="-361950"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Отсутствие подогревов при температуре эксплуатации от -60 до +55 °С.</a:t>
            </a:r>
          </a:p>
          <a:p>
            <a:pPr marL="542925" indent="-361950"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Повышенная надежность и отказоустойчивость.</a:t>
            </a:r>
          </a:p>
          <a:p>
            <a:pPr marL="542925" indent="-361950"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Высокая ремонтопригодность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42925" indent="-361950"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Различные комплектации под требования заказчика.</a:t>
            </a:r>
          </a:p>
          <a:p>
            <a:pPr marL="542925" indent="-361950"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Возможность реализации нормально – открытых и нормально-закрытых приводов.</a:t>
            </a:r>
          </a:p>
          <a:p>
            <a:pPr marL="542925" indent="-361950">
              <a:buFont typeface="Wingdings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Отечественные комплектующие.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22" y="96205"/>
            <a:ext cx="6207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ЭЛЕКТРОГИДРАВЛИЧЕСКИЕ ПРИВОДЫ (ЭГП) </a:t>
            </a:r>
          </a:p>
        </p:txBody>
      </p:sp>
      <p:pic>
        <p:nvPicPr>
          <p:cNvPr id="2050" name="Picture 2" descr="Z:\Проект-менеджеры\Мушкин П.С\Фото из ком-ки в г.Пенза 28.03-02.04.2017\обвязка 1400\20170331_1759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r="5845" b="14563"/>
          <a:stretch/>
        </p:blipFill>
        <p:spPr bwMode="auto">
          <a:xfrm>
            <a:off x="6155844" y="1189021"/>
            <a:ext cx="3744000" cy="36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3FCBE4B-4859-48D7-AAA5-523D9D9D8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pic>
        <p:nvPicPr>
          <p:cNvPr id="10" name="Рисунок 9" descr="title_new_latest_ru.png">
            <a:extLst>
              <a:ext uri="{FF2B5EF4-FFF2-40B4-BE49-F238E27FC236}">
                <a16:creationId xmlns:a16="http://schemas.microsoft.com/office/drawing/2014/main" xmlns="" id="{73F5597B-BCF7-4D9F-8E23-E9672C520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43" t="15000" r="81250" b="15000"/>
          <a:stretch>
            <a:fillRect/>
          </a:stretch>
        </p:blipFill>
        <p:spPr>
          <a:xfrm>
            <a:off x="299069" y="5977880"/>
            <a:ext cx="1000132" cy="666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65A771-3B28-463E-8BCE-DADBA2BB0801}"/>
              </a:ext>
            </a:extLst>
          </p:cNvPr>
          <p:cNvSpPr txBox="1"/>
          <p:nvPr/>
        </p:nvSpPr>
        <p:spPr>
          <a:xfrm>
            <a:off x="299069" y="1052736"/>
            <a:ext cx="592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Преимущества ЭГП нашего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41056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906000" cy="5184576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22469" y="823626"/>
            <a:ext cx="3684797" cy="40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Гидравлическая</a:t>
            </a:r>
            <a:r>
              <a:rPr lang="ru-RU" alt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станция привода</a:t>
            </a:r>
          </a:p>
        </p:txBody>
      </p:sp>
      <p:pic>
        <p:nvPicPr>
          <p:cNvPr id="2050" name="Picture 2" descr="E:\__новая структура\3.Презентации\Завод обработанное\_MG_01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" r="-209"/>
          <a:stretch/>
        </p:blipFill>
        <p:spPr bwMode="auto">
          <a:xfrm>
            <a:off x="5028320" y="1231139"/>
            <a:ext cx="435541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7768" y="1231139"/>
            <a:ext cx="3948290" cy="444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8320" y="3697392"/>
            <a:ext cx="4353178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4953000" y="823626"/>
            <a:ext cx="4472821" cy="40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altLang="ru-RU" dirty="0"/>
              <a:t>Пневмогидравлические аккумуляторы</a:t>
            </a: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>
          <a:xfrm>
            <a:off x="4953000" y="3278656"/>
            <a:ext cx="4472821" cy="40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17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altLang="ru-RU" dirty="0"/>
              <a:t>Гидроцилиндры перемещения буровой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679"/>
            <a:ext cx="9597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УЗЛЫ ГИДРОСИСТЕМЫ ДЛЯ СТАЦИОНАРНЫХ И МОБИЛЬНЫХ </a:t>
            </a:r>
            <a:endParaRPr lang="en-US" altLang="ru-RU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alt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БУРОВЫХ УСТАНОВОК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EA5EE5C-0F38-4FA1-A839-BED45083AF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47" y="5923312"/>
            <a:ext cx="1922553" cy="720000"/>
          </a:xfrm>
          <a:prstGeom prst="rect">
            <a:avLst/>
          </a:prstGeom>
        </p:spPr>
      </p:pic>
      <p:pic>
        <p:nvPicPr>
          <p:cNvPr id="13" name="Рисунок 12" descr="title_new_latest_ru.png">
            <a:extLst>
              <a:ext uri="{FF2B5EF4-FFF2-40B4-BE49-F238E27FC236}">
                <a16:creationId xmlns:a16="http://schemas.microsoft.com/office/drawing/2014/main" xmlns="" id="{656819BF-E196-4B22-97C0-A53A17F6D9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43" t="15000" r="81250" b="15000"/>
          <a:stretch>
            <a:fillRect/>
          </a:stretch>
        </p:blipFill>
        <p:spPr>
          <a:xfrm>
            <a:off x="299069" y="5977880"/>
            <a:ext cx="1000132" cy="6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3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514</Words>
  <Application>Microsoft Office PowerPoint</Application>
  <PresentationFormat>Лист A4 (210x297 мм)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Никитина Татьяна Валерьевна</dc:creator>
  <cp:lastModifiedBy>none</cp:lastModifiedBy>
  <cp:revision>58</cp:revision>
  <cp:lastPrinted>2017-06-27T06:08:01Z</cp:lastPrinted>
  <dcterms:modified xsi:type="dcterms:W3CDTF">2020-12-01T06:34:02Z</dcterms:modified>
</cp:coreProperties>
</file>